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8" r:id="rId2"/>
  </p:sldMasterIdLst>
  <p:notesMasterIdLst>
    <p:notesMasterId r:id="rId27"/>
  </p:notesMasterIdLst>
  <p:sldIdLst>
    <p:sldId id="257" r:id="rId3"/>
    <p:sldId id="338" r:id="rId4"/>
    <p:sldId id="285" r:id="rId5"/>
    <p:sldId id="286" r:id="rId6"/>
    <p:sldId id="317" r:id="rId7"/>
    <p:sldId id="320" r:id="rId8"/>
    <p:sldId id="321" r:id="rId9"/>
    <p:sldId id="319" r:id="rId10"/>
    <p:sldId id="318" r:id="rId11"/>
    <p:sldId id="323" r:id="rId12"/>
    <p:sldId id="325" r:id="rId13"/>
    <p:sldId id="327" r:id="rId14"/>
    <p:sldId id="324" r:id="rId15"/>
    <p:sldId id="328" r:id="rId16"/>
    <p:sldId id="284" r:id="rId17"/>
    <p:sldId id="333" r:id="rId18"/>
    <p:sldId id="331" r:id="rId19"/>
    <p:sldId id="332" r:id="rId20"/>
    <p:sldId id="329" r:id="rId21"/>
    <p:sldId id="322" r:id="rId22"/>
    <p:sldId id="334" r:id="rId23"/>
    <p:sldId id="335" r:id="rId24"/>
    <p:sldId id="283" r:id="rId25"/>
    <p:sldId id="361" r:id="rId26"/>
  </p:sldIdLst>
  <p:sldSz cx="9144000" cy="5143500" type="screen16x9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00"/>
    <a:srgbClr val="0033CC"/>
    <a:srgbClr val="B9E8FF"/>
    <a:srgbClr val="66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74" y="-5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98AE9-DD95-4AE5-9D24-1A2E05832B1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EC30FAB-8554-4723-98C8-D18DBAB365C0}">
      <dgm:prSet phldrT="[文字]" custT="1"/>
      <dgm:spPr>
        <a:solidFill>
          <a:srgbClr val="0070C0"/>
        </a:solidFill>
      </dgm:spPr>
      <dgm:t>
        <a:bodyPr/>
        <a:lstStyle/>
        <a:p>
          <a:pPr>
            <a:lnSpc>
              <a:spcPts val="4000"/>
            </a:lnSpc>
            <a:spcAft>
              <a:spcPts val="0"/>
            </a:spcAft>
          </a:pPr>
          <a:r>
            <a:rPr lang="en-US" altLang="zh-TW" sz="2400" b="1" dirty="0">
              <a:latin typeface="+mj-ea"/>
              <a:ea typeface="+mj-ea"/>
            </a:rPr>
            <a:t>10/20(</a:t>
          </a:r>
          <a:r>
            <a:rPr lang="zh-TW" altLang="en-US" sz="2400" b="1" dirty="0">
              <a:latin typeface="+mj-ea"/>
              <a:ea typeface="+mj-ea"/>
            </a:rPr>
            <a:t>六</a:t>
          </a:r>
          <a:r>
            <a:rPr lang="en-US" altLang="zh-TW" sz="2400" b="1" dirty="0">
              <a:latin typeface="+mj-ea"/>
              <a:ea typeface="+mj-ea"/>
            </a:rPr>
            <a:t>)</a:t>
          </a: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圓桌論壇</a:t>
          </a:r>
        </a:p>
      </dgm:t>
    </dgm:pt>
    <dgm:pt modelId="{9491E46B-013D-43EF-BB46-856249753ECB}" type="parTrans" cxnId="{429B19EE-F25D-4022-8D32-A6EEAD1E7A7D}">
      <dgm:prSet/>
      <dgm:spPr/>
      <dgm:t>
        <a:bodyPr/>
        <a:lstStyle/>
        <a:p>
          <a:endParaRPr lang="zh-TW" altLang="en-US"/>
        </a:p>
      </dgm:t>
    </dgm:pt>
    <dgm:pt modelId="{DD71A2A4-A3EE-4862-A022-11FF2A5F1A6F}" type="sibTrans" cxnId="{429B19EE-F25D-4022-8D32-A6EEAD1E7A7D}">
      <dgm:prSet/>
      <dgm:spPr/>
      <dgm:t>
        <a:bodyPr/>
        <a:lstStyle/>
        <a:p>
          <a:endParaRPr lang="zh-TW" altLang="en-US"/>
        </a:p>
      </dgm:t>
    </dgm:pt>
    <dgm:pt modelId="{17BACF68-9E64-4560-BE46-22B206DEC49F}">
      <dgm:prSet phldrT="[文字]" custT="1"/>
      <dgm:spPr>
        <a:solidFill>
          <a:srgbClr val="B9E8FF">
            <a:alpha val="89804"/>
          </a:srgbClr>
        </a:solidFill>
      </dgm:spPr>
      <dgm:t>
        <a:bodyPr/>
        <a:lstStyle/>
        <a:p>
          <a:pPr>
            <a:lnSpc>
              <a:spcPts val="2600"/>
            </a:lnSpc>
          </a:pPr>
          <a:r>
            <a:rPr lang="zh-TW" altLang="en-US" sz="2000" b="1" dirty="0">
              <a:latin typeface="+mj-ea"/>
              <a:ea typeface="+mj-ea"/>
            </a:rPr>
            <a:t>論壇</a:t>
          </a:r>
          <a:r>
            <a:rPr lang="en-US" altLang="zh-TW" sz="2000" b="1" dirty="0">
              <a:latin typeface="+mj-ea"/>
              <a:ea typeface="+mj-ea"/>
            </a:rPr>
            <a:t>Ⅰ</a:t>
          </a:r>
          <a:r>
            <a:rPr lang="zh-TW" altLang="en-US" sz="2000" b="1" dirty="0">
              <a:latin typeface="+mj-ea"/>
              <a:ea typeface="+mj-ea"/>
            </a:rPr>
            <a:t>探討數學與數學教育的本質的意義</a:t>
          </a:r>
        </a:p>
      </dgm:t>
    </dgm:pt>
    <dgm:pt modelId="{543588AD-CD85-4F66-8D16-81BFBCE075C9}" type="parTrans" cxnId="{C10EF01A-425C-4073-9CD4-06DD231DA8D9}">
      <dgm:prSet/>
      <dgm:spPr/>
      <dgm:t>
        <a:bodyPr/>
        <a:lstStyle/>
        <a:p>
          <a:endParaRPr lang="zh-TW" altLang="en-US"/>
        </a:p>
      </dgm:t>
    </dgm:pt>
    <dgm:pt modelId="{DA94B57A-79F4-461F-AB01-3353CD55AA27}" type="sibTrans" cxnId="{C10EF01A-425C-4073-9CD4-06DD231DA8D9}">
      <dgm:prSet/>
      <dgm:spPr/>
      <dgm:t>
        <a:bodyPr/>
        <a:lstStyle/>
        <a:p>
          <a:endParaRPr lang="zh-TW" altLang="en-US"/>
        </a:p>
      </dgm:t>
    </dgm:pt>
    <dgm:pt modelId="{F0517E1E-D531-4086-9953-B69508778291}">
      <dgm:prSet phldrT="[文字]" custT="1"/>
      <dgm:spPr>
        <a:solidFill>
          <a:srgbClr val="0070C0"/>
        </a:solidFill>
      </dgm:spPr>
      <dgm:t>
        <a:bodyPr/>
        <a:lstStyle/>
        <a:p>
          <a:pPr>
            <a:lnSpc>
              <a:spcPts val="4000"/>
            </a:lnSpc>
            <a:spcAft>
              <a:spcPts val="0"/>
            </a:spcAft>
          </a:pPr>
          <a:r>
            <a:rPr lang="en-US" altLang="zh-TW" sz="2400" b="1" dirty="0">
              <a:latin typeface="+mj-ea"/>
              <a:ea typeface="+mj-ea"/>
            </a:rPr>
            <a:t>11/9(</a:t>
          </a:r>
          <a:r>
            <a:rPr lang="zh-TW" altLang="en-US" sz="2400" b="1" dirty="0">
              <a:latin typeface="+mj-ea"/>
              <a:ea typeface="+mj-ea"/>
            </a:rPr>
            <a:t>五</a:t>
          </a:r>
          <a:r>
            <a:rPr lang="en-US" altLang="zh-TW" sz="2400" b="1" dirty="0">
              <a:latin typeface="+mj-ea"/>
              <a:ea typeface="+mj-ea"/>
            </a:rPr>
            <a:t>)11/10(</a:t>
          </a:r>
          <a:r>
            <a:rPr lang="zh-TW" altLang="en-US" sz="2400" b="1" dirty="0">
              <a:latin typeface="+mj-ea"/>
              <a:ea typeface="+mj-ea"/>
            </a:rPr>
            <a:t>六</a:t>
          </a:r>
          <a:r>
            <a:rPr lang="en-US" altLang="zh-TW" sz="2400" b="1" dirty="0">
              <a:latin typeface="+mj-ea"/>
              <a:ea typeface="+mj-ea"/>
            </a:rPr>
            <a:t>)</a:t>
          </a:r>
        </a:p>
        <a:p>
          <a:pPr>
            <a:lnSpc>
              <a:spcPts val="4000"/>
            </a:lnSpc>
            <a:spcAft>
              <a:spcPts val="0"/>
            </a:spcAft>
          </a:pPr>
          <a:r>
            <a:rPr lang="zh-TW" altLang="en-US" sz="2800" b="1" dirty="0">
              <a:latin typeface="+mj-ea"/>
              <a:ea typeface="+mj-ea"/>
            </a:rPr>
            <a:t>研討會</a:t>
          </a:r>
        </a:p>
      </dgm:t>
    </dgm:pt>
    <dgm:pt modelId="{7DE1C299-F040-4602-822A-3420E1582D63}" type="parTrans" cxnId="{D2457108-897B-457C-AF07-179300E32796}">
      <dgm:prSet/>
      <dgm:spPr/>
      <dgm:t>
        <a:bodyPr/>
        <a:lstStyle/>
        <a:p>
          <a:endParaRPr lang="zh-TW" altLang="en-US"/>
        </a:p>
      </dgm:t>
    </dgm:pt>
    <dgm:pt modelId="{3E0F1C46-7B58-4A97-9F32-B00CDAF75715}" type="sibTrans" cxnId="{D2457108-897B-457C-AF07-179300E32796}">
      <dgm:prSet/>
      <dgm:spPr/>
      <dgm:t>
        <a:bodyPr/>
        <a:lstStyle/>
        <a:p>
          <a:endParaRPr lang="zh-TW" altLang="en-US"/>
        </a:p>
      </dgm:t>
    </dgm:pt>
    <dgm:pt modelId="{19061BB1-9695-4D40-9CA9-D5C56253241A}">
      <dgm:prSet phldrT="[文字]" custT="1"/>
      <dgm:spPr>
        <a:solidFill>
          <a:srgbClr val="B9E8FF">
            <a:alpha val="89804"/>
          </a:srgbClr>
        </a:solidFill>
      </dgm:spPr>
      <dgm:t>
        <a:bodyPr anchor="ctr"/>
        <a:lstStyle/>
        <a:p>
          <a:pPr>
            <a:lnSpc>
              <a:spcPts val="3000"/>
            </a:lnSpc>
          </a:pPr>
          <a:r>
            <a:rPr lang="zh-TW" altLang="en-US" sz="2000" b="1" dirty="0" smtClean="0">
              <a:latin typeface="+mj-ea"/>
              <a:ea typeface="+mj-ea"/>
            </a:rPr>
            <a:t>四</a:t>
          </a:r>
          <a:r>
            <a:rPr lang="zh-TW" altLang="en-US" sz="2000" b="1" dirty="0">
              <a:latin typeface="+mj-ea"/>
              <a:ea typeface="+mj-ea"/>
            </a:rPr>
            <a:t>地素養導向數學教學研討會</a:t>
          </a:r>
        </a:p>
      </dgm:t>
    </dgm:pt>
    <dgm:pt modelId="{CB5F121A-0515-4F8C-B452-5FDF12241852}" type="parTrans" cxnId="{39ADAEB2-FD3B-46C6-95C9-E1951AD90612}">
      <dgm:prSet/>
      <dgm:spPr/>
      <dgm:t>
        <a:bodyPr/>
        <a:lstStyle/>
        <a:p>
          <a:endParaRPr lang="zh-TW" altLang="en-US"/>
        </a:p>
      </dgm:t>
    </dgm:pt>
    <dgm:pt modelId="{D4B80306-0F79-428F-9782-2B2982F54470}" type="sibTrans" cxnId="{39ADAEB2-FD3B-46C6-95C9-E1951AD90612}">
      <dgm:prSet/>
      <dgm:spPr/>
      <dgm:t>
        <a:bodyPr/>
        <a:lstStyle/>
        <a:p>
          <a:endParaRPr lang="zh-TW" altLang="en-US"/>
        </a:p>
      </dgm:t>
    </dgm:pt>
    <dgm:pt modelId="{2793E755-AF5E-40C6-AC63-FB0DB9D79A0A}">
      <dgm:prSet phldrT="[文字]" custT="1"/>
      <dgm:spPr>
        <a:solidFill>
          <a:srgbClr val="B9E8FF">
            <a:alpha val="89804"/>
          </a:srgbClr>
        </a:solidFill>
      </dgm:spPr>
      <dgm:t>
        <a:bodyPr/>
        <a:lstStyle/>
        <a:p>
          <a:pPr>
            <a:lnSpc>
              <a:spcPts val="2600"/>
            </a:lnSpc>
          </a:pPr>
          <a:r>
            <a:rPr lang="zh-TW" altLang="en-US" sz="2000" b="1" dirty="0">
              <a:latin typeface="+mj-ea"/>
              <a:ea typeface="+mj-ea"/>
            </a:rPr>
            <a:t>論壇</a:t>
          </a:r>
          <a:r>
            <a:rPr lang="en-US" altLang="zh-TW" sz="2000" b="1" dirty="0">
              <a:latin typeface="+mj-ea"/>
              <a:ea typeface="+mj-ea"/>
            </a:rPr>
            <a:t>Ⅱ</a:t>
          </a:r>
          <a:r>
            <a:rPr lang="zh-TW" altLang="en-US" sz="2000" b="1" dirty="0">
              <a:latin typeface="+mj-ea"/>
              <a:ea typeface="+mj-ea"/>
            </a:rPr>
            <a:t>教學實例發表</a:t>
          </a:r>
          <a:r>
            <a:rPr lang="en-US" altLang="zh-TW" sz="2000" b="1" dirty="0">
              <a:latin typeface="+mj-ea"/>
              <a:ea typeface="+mj-ea"/>
            </a:rPr>
            <a:t>-</a:t>
          </a:r>
          <a:r>
            <a:rPr lang="zh-TW" altLang="en-US" sz="2000" b="1" dirty="0">
              <a:latin typeface="+mj-ea"/>
              <a:ea typeface="+mj-ea"/>
            </a:rPr>
            <a:t>課堂中如何落實素養導向的數學教學</a:t>
          </a:r>
        </a:p>
      </dgm:t>
    </dgm:pt>
    <dgm:pt modelId="{86193E4A-2D41-4C79-801A-7B76DBB7904C}" type="parTrans" cxnId="{691E6B7E-8833-419C-8B28-C879AA4B06EA}">
      <dgm:prSet/>
      <dgm:spPr/>
      <dgm:t>
        <a:bodyPr/>
        <a:lstStyle/>
        <a:p>
          <a:endParaRPr lang="zh-TW" altLang="en-US"/>
        </a:p>
      </dgm:t>
    </dgm:pt>
    <dgm:pt modelId="{28F38F1A-F308-4BF1-ACD8-42701EBF5345}" type="sibTrans" cxnId="{691E6B7E-8833-419C-8B28-C879AA4B06EA}">
      <dgm:prSet/>
      <dgm:spPr/>
      <dgm:t>
        <a:bodyPr/>
        <a:lstStyle/>
        <a:p>
          <a:endParaRPr lang="zh-TW" altLang="en-US"/>
        </a:p>
      </dgm:t>
    </dgm:pt>
    <dgm:pt modelId="{9B25571E-FCD8-4399-B4C2-8C32DD44697C}" type="pres">
      <dgm:prSet presAssocID="{1D098AE9-DD95-4AE5-9D24-1A2E05832B1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767A18B-8721-469B-8690-4A4BD5BA2B29}" type="pres">
      <dgm:prSet presAssocID="{FEC30FAB-8554-4723-98C8-D18DBAB365C0}" presName="linNode" presStyleCnt="0"/>
      <dgm:spPr/>
    </dgm:pt>
    <dgm:pt modelId="{B69EB15D-BE44-4548-AB06-E5763CD5EAD5}" type="pres">
      <dgm:prSet presAssocID="{FEC30FAB-8554-4723-98C8-D18DBAB365C0}" presName="parentShp" presStyleLbl="node1" presStyleIdx="0" presStyleCnt="2" custScaleY="1142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4423B7-7E73-432C-972A-CDB02A6DC119}" type="pres">
      <dgm:prSet presAssocID="{FEC30FAB-8554-4723-98C8-D18DBAB365C0}" presName="childShp" presStyleLbl="bgAccFollowNode1" presStyleIdx="0" presStyleCnt="2" custScaleY="147475" custLinFactNeighborX="-38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0C538C-9033-4C03-8F61-F6188BCF9FA6}" type="pres">
      <dgm:prSet presAssocID="{DD71A2A4-A3EE-4862-A022-11FF2A5F1A6F}" presName="spacing" presStyleCnt="0"/>
      <dgm:spPr/>
    </dgm:pt>
    <dgm:pt modelId="{60BDC251-CCD0-45A2-86EE-33BB1F89E9A9}" type="pres">
      <dgm:prSet presAssocID="{F0517E1E-D531-4086-9953-B69508778291}" presName="linNode" presStyleCnt="0"/>
      <dgm:spPr/>
    </dgm:pt>
    <dgm:pt modelId="{01D684F8-1C15-4525-9699-020DACD4B4C1}" type="pres">
      <dgm:prSet presAssocID="{F0517E1E-D531-4086-9953-B69508778291}" presName="parentShp" presStyleLbl="node1" presStyleIdx="1" presStyleCnt="2" custLinFactNeighborY="-145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AA7F55-F91F-4E31-9ECC-BB17EA455BB5}" type="pres">
      <dgm:prSet presAssocID="{F0517E1E-D531-4086-9953-B69508778291}" presName="childShp" presStyleLbl="bgAccFollowNode1" presStyleIdx="1" presStyleCnt="2" custScaleY="113596" custLinFactNeighborX="-3874" custLinFactNeighborY="-145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6901443-C8D9-45FD-9583-5F5A87FDEEB6}" type="presOf" srcId="{19061BB1-9695-4D40-9CA9-D5C56253241A}" destId="{ECAA7F55-F91F-4E31-9ECC-BB17EA455BB5}" srcOrd="0" destOrd="0" presId="urn:microsoft.com/office/officeart/2005/8/layout/vList6"/>
    <dgm:cxn modelId="{691E6B7E-8833-419C-8B28-C879AA4B06EA}" srcId="{FEC30FAB-8554-4723-98C8-D18DBAB365C0}" destId="{2793E755-AF5E-40C6-AC63-FB0DB9D79A0A}" srcOrd="1" destOrd="0" parTransId="{86193E4A-2D41-4C79-801A-7B76DBB7904C}" sibTransId="{28F38F1A-F308-4BF1-ACD8-42701EBF5345}"/>
    <dgm:cxn modelId="{D2457108-897B-457C-AF07-179300E32796}" srcId="{1D098AE9-DD95-4AE5-9D24-1A2E05832B1C}" destId="{F0517E1E-D531-4086-9953-B69508778291}" srcOrd="1" destOrd="0" parTransId="{7DE1C299-F040-4602-822A-3420E1582D63}" sibTransId="{3E0F1C46-7B58-4A97-9F32-B00CDAF75715}"/>
    <dgm:cxn modelId="{A6C48911-66D8-49E5-870B-EA584427A94D}" type="presOf" srcId="{2793E755-AF5E-40C6-AC63-FB0DB9D79A0A}" destId="{7A4423B7-7E73-432C-972A-CDB02A6DC119}" srcOrd="0" destOrd="1" presId="urn:microsoft.com/office/officeart/2005/8/layout/vList6"/>
    <dgm:cxn modelId="{429B19EE-F25D-4022-8D32-A6EEAD1E7A7D}" srcId="{1D098AE9-DD95-4AE5-9D24-1A2E05832B1C}" destId="{FEC30FAB-8554-4723-98C8-D18DBAB365C0}" srcOrd="0" destOrd="0" parTransId="{9491E46B-013D-43EF-BB46-856249753ECB}" sibTransId="{DD71A2A4-A3EE-4862-A022-11FF2A5F1A6F}"/>
    <dgm:cxn modelId="{39ADAEB2-FD3B-46C6-95C9-E1951AD90612}" srcId="{F0517E1E-D531-4086-9953-B69508778291}" destId="{19061BB1-9695-4D40-9CA9-D5C56253241A}" srcOrd="0" destOrd="0" parTransId="{CB5F121A-0515-4F8C-B452-5FDF12241852}" sibTransId="{D4B80306-0F79-428F-9782-2B2982F54470}"/>
    <dgm:cxn modelId="{06751C5C-7E30-40F6-8F15-FC90B638026D}" type="presOf" srcId="{1D098AE9-DD95-4AE5-9D24-1A2E05832B1C}" destId="{9B25571E-FCD8-4399-B4C2-8C32DD44697C}" srcOrd="0" destOrd="0" presId="urn:microsoft.com/office/officeart/2005/8/layout/vList6"/>
    <dgm:cxn modelId="{DAE1E0A6-68E0-47A1-AF70-04A795963E1A}" type="presOf" srcId="{FEC30FAB-8554-4723-98C8-D18DBAB365C0}" destId="{B69EB15D-BE44-4548-AB06-E5763CD5EAD5}" srcOrd="0" destOrd="0" presId="urn:microsoft.com/office/officeart/2005/8/layout/vList6"/>
    <dgm:cxn modelId="{C10EF01A-425C-4073-9CD4-06DD231DA8D9}" srcId="{FEC30FAB-8554-4723-98C8-D18DBAB365C0}" destId="{17BACF68-9E64-4560-BE46-22B206DEC49F}" srcOrd="0" destOrd="0" parTransId="{543588AD-CD85-4F66-8D16-81BFBCE075C9}" sibTransId="{DA94B57A-79F4-461F-AB01-3353CD55AA27}"/>
    <dgm:cxn modelId="{F3F88DC4-7199-4CE8-A65F-5D1B06936DBD}" type="presOf" srcId="{F0517E1E-D531-4086-9953-B69508778291}" destId="{01D684F8-1C15-4525-9699-020DACD4B4C1}" srcOrd="0" destOrd="0" presId="urn:microsoft.com/office/officeart/2005/8/layout/vList6"/>
    <dgm:cxn modelId="{E504339A-5B90-4F51-9855-870853635740}" type="presOf" srcId="{17BACF68-9E64-4560-BE46-22B206DEC49F}" destId="{7A4423B7-7E73-432C-972A-CDB02A6DC119}" srcOrd="0" destOrd="0" presId="urn:microsoft.com/office/officeart/2005/8/layout/vList6"/>
    <dgm:cxn modelId="{319DB71A-EB80-4CDB-BF37-484A561C222B}" type="presParOf" srcId="{9B25571E-FCD8-4399-B4C2-8C32DD44697C}" destId="{1767A18B-8721-469B-8690-4A4BD5BA2B29}" srcOrd="0" destOrd="0" presId="urn:microsoft.com/office/officeart/2005/8/layout/vList6"/>
    <dgm:cxn modelId="{1718D254-EDE8-4D3A-87F4-19B33A135811}" type="presParOf" srcId="{1767A18B-8721-469B-8690-4A4BD5BA2B29}" destId="{B69EB15D-BE44-4548-AB06-E5763CD5EAD5}" srcOrd="0" destOrd="0" presId="urn:microsoft.com/office/officeart/2005/8/layout/vList6"/>
    <dgm:cxn modelId="{DA3FE6E2-0BDD-4715-BF58-6E74AC10ACD0}" type="presParOf" srcId="{1767A18B-8721-469B-8690-4A4BD5BA2B29}" destId="{7A4423B7-7E73-432C-972A-CDB02A6DC119}" srcOrd="1" destOrd="0" presId="urn:microsoft.com/office/officeart/2005/8/layout/vList6"/>
    <dgm:cxn modelId="{0D0F6636-9BFB-454A-B2B6-DC55B0927382}" type="presParOf" srcId="{9B25571E-FCD8-4399-B4C2-8C32DD44697C}" destId="{8E0C538C-9033-4C03-8F61-F6188BCF9FA6}" srcOrd="1" destOrd="0" presId="urn:microsoft.com/office/officeart/2005/8/layout/vList6"/>
    <dgm:cxn modelId="{65E4402F-2A67-4145-B7B2-587D4B46C4E7}" type="presParOf" srcId="{9B25571E-FCD8-4399-B4C2-8C32DD44697C}" destId="{60BDC251-CCD0-45A2-86EE-33BB1F89E9A9}" srcOrd="2" destOrd="0" presId="urn:microsoft.com/office/officeart/2005/8/layout/vList6"/>
    <dgm:cxn modelId="{A98707E4-DA70-4172-B929-94CB6BAE9EC1}" type="presParOf" srcId="{60BDC251-CCD0-45A2-86EE-33BB1F89E9A9}" destId="{01D684F8-1C15-4525-9699-020DACD4B4C1}" srcOrd="0" destOrd="0" presId="urn:microsoft.com/office/officeart/2005/8/layout/vList6"/>
    <dgm:cxn modelId="{0986C088-74D5-43AB-977C-2B01780E8855}" type="presParOf" srcId="{60BDC251-CCD0-45A2-86EE-33BB1F89E9A9}" destId="{ECAA7F55-F91F-4E31-9ECC-BB17EA455BB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F75B29-A4AF-47F4-8891-D22581C1F969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9E88885-FBD6-4C85-B766-BB3CD48BEA77}">
      <dgm:prSet phldrT="[文字]" custT="1"/>
      <dgm:spPr/>
      <dgm:t>
        <a:bodyPr/>
        <a:lstStyle/>
        <a:p>
          <a:pPr>
            <a:lnSpc>
              <a:spcPts val="1600"/>
            </a:lnSpc>
          </a:pP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下午場</a:t>
          </a:r>
          <a:endParaRPr lang="en-US" alt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1600"/>
            </a:lnSpc>
          </a:pP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教學實務分享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EAC94A-90BB-49BA-9C2F-ADB6C0F0B338}" type="parTrans" cxnId="{FDB775E6-0611-4B23-9C7A-39B681301310}">
      <dgm:prSet/>
      <dgm:spPr/>
      <dgm:t>
        <a:bodyPr/>
        <a:lstStyle/>
        <a:p>
          <a:endParaRPr lang="zh-TW" altLang="en-US"/>
        </a:p>
      </dgm:t>
    </dgm:pt>
    <dgm:pt modelId="{819CAAAC-3DFF-4F0C-A233-DAAA17216E6A}" type="sibTrans" cxnId="{FDB775E6-0611-4B23-9C7A-39B681301310}">
      <dgm:prSet/>
      <dgm:spPr/>
      <dgm:t>
        <a:bodyPr/>
        <a:lstStyle/>
        <a:p>
          <a:endParaRPr lang="zh-TW" altLang="en-US"/>
        </a:p>
      </dgm:t>
    </dgm:pt>
    <dgm:pt modelId="{9321013F-21AA-4CAB-9062-57E5D74719C5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800" b="1" dirty="0" smtClean="0">
              <a:latin typeface="+mj-ea"/>
              <a:ea typeface="+mj-ea"/>
            </a:rPr>
            <a:t>上午場</a:t>
          </a:r>
          <a:endParaRPr lang="en-US" altLang="zh-TW" sz="2800" b="1" dirty="0">
            <a:latin typeface="+mj-ea"/>
            <a:ea typeface="+mj-ea"/>
          </a:endParaRPr>
        </a:p>
        <a:p>
          <a:pPr>
            <a:lnSpc>
              <a:spcPts val="3000"/>
            </a:lnSpc>
          </a:pPr>
          <a:r>
            <a:rPr lang="zh-TW" altLang="en-US" sz="2800" b="1" dirty="0" smtClean="0">
              <a:latin typeface="+mj-ea"/>
              <a:ea typeface="+mj-ea"/>
            </a:rPr>
            <a:t>探討數學教育的本質</a:t>
          </a:r>
          <a:endParaRPr lang="zh-TW" altLang="en-US" sz="2800" b="1" dirty="0">
            <a:latin typeface="+mj-ea"/>
            <a:ea typeface="+mj-ea"/>
          </a:endParaRPr>
        </a:p>
      </dgm:t>
    </dgm:pt>
    <dgm:pt modelId="{43F05C77-2193-4572-A3DD-2C2B121B8EB0}" type="sibTrans" cxnId="{941C4B38-25B2-45F9-9B6E-29E7B6A3F060}">
      <dgm:prSet/>
      <dgm:spPr/>
      <dgm:t>
        <a:bodyPr/>
        <a:lstStyle/>
        <a:p>
          <a:endParaRPr lang="zh-TW" altLang="en-US"/>
        </a:p>
      </dgm:t>
    </dgm:pt>
    <dgm:pt modelId="{4C1AE94C-8017-459F-86F5-7063BE7A1EBE}" type="parTrans" cxnId="{941C4B38-25B2-45F9-9B6E-29E7B6A3F060}">
      <dgm:prSet/>
      <dgm:spPr/>
      <dgm:t>
        <a:bodyPr/>
        <a:lstStyle/>
        <a:p>
          <a:endParaRPr lang="zh-TW" altLang="en-US"/>
        </a:p>
      </dgm:t>
    </dgm:pt>
    <dgm:pt modelId="{6C979176-1F5C-497C-AC5A-3C5699D94A5F}" type="pres">
      <dgm:prSet presAssocID="{42F75B29-A4AF-47F4-8891-D22581C1F96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295762-F122-46EF-AD67-63853CABCA2E}" type="pres">
      <dgm:prSet presAssocID="{42F75B29-A4AF-47F4-8891-D22581C1F969}" presName="ribbon" presStyleLbl="node1" presStyleIdx="0" presStyleCnt="1" custScaleY="130394"/>
      <dgm:spPr>
        <a:solidFill>
          <a:srgbClr val="006600"/>
        </a:solidFill>
        <a:ln>
          <a:solidFill>
            <a:schemeClr val="accent6">
              <a:lumMod val="20000"/>
              <a:lumOff val="80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zh-TW" altLang="en-US"/>
        </a:p>
      </dgm:t>
    </dgm:pt>
    <dgm:pt modelId="{041BA789-7858-401E-8CC2-73F77940C663}" type="pres">
      <dgm:prSet presAssocID="{42F75B29-A4AF-47F4-8891-D22581C1F969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69E06D-DA62-4D84-B95E-1EECBDE49C8B}" type="pres">
      <dgm:prSet presAssocID="{42F75B29-A4AF-47F4-8891-D22581C1F969}" presName="rightArrowText" presStyleLbl="node1" presStyleIdx="0" presStyleCnt="1" custLinFactNeighborX="-2400" custLinFactNeighborY="1396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41C4B38-25B2-45F9-9B6E-29E7B6A3F060}" srcId="{42F75B29-A4AF-47F4-8891-D22581C1F969}" destId="{9321013F-21AA-4CAB-9062-57E5D74719C5}" srcOrd="0" destOrd="0" parTransId="{4C1AE94C-8017-459F-86F5-7063BE7A1EBE}" sibTransId="{43F05C77-2193-4572-A3DD-2C2B121B8EB0}"/>
    <dgm:cxn modelId="{E8E90D61-E9D5-43C5-80A7-D353A921E4CE}" type="presOf" srcId="{49E88885-FBD6-4C85-B766-BB3CD48BEA77}" destId="{BE69E06D-DA62-4D84-B95E-1EECBDE49C8B}" srcOrd="0" destOrd="0" presId="urn:microsoft.com/office/officeart/2005/8/layout/arrow6"/>
    <dgm:cxn modelId="{FDB775E6-0611-4B23-9C7A-39B681301310}" srcId="{42F75B29-A4AF-47F4-8891-D22581C1F969}" destId="{49E88885-FBD6-4C85-B766-BB3CD48BEA77}" srcOrd="1" destOrd="0" parTransId="{DEEAC94A-90BB-49BA-9C2F-ADB6C0F0B338}" sibTransId="{819CAAAC-3DFF-4F0C-A233-DAAA17216E6A}"/>
    <dgm:cxn modelId="{B00B75F6-E7EA-47CF-9CFF-93433FA4081D}" type="presOf" srcId="{9321013F-21AA-4CAB-9062-57E5D74719C5}" destId="{041BA789-7858-401E-8CC2-73F77940C663}" srcOrd="0" destOrd="0" presId="urn:microsoft.com/office/officeart/2005/8/layout/arrow6"/>
    <dgm:cxn modelId="{B2DA2CE0-DA26-4A8A-AE0E-E66420639425}" type="presOf" srcId="{42F75B29-A4AF-47F4-8891-D22581C1F969}" destId="{6C979176-1F5C-497C-AC5A-3C5699D94A5F}" srcOrd="0" destOrd="0" presId="urn:microsoft.com/office/officeart/2005/8/layout/arrow6"/>
    <dgm:cxn modelId="{1EED2F05-A594-4ECA-ABC4-A6A29FF29E18}" type="presParOf" srcId="{6C979176-1F5C-497C-AC5A-3C5699D94A5F}" destId="{B0295762-F122-46EF-AD67-63853CABCA2E}" srcOrd="0" destOrd="0" presId="urn:microsoft.com/office/officeart/2005/8/layout/arrow6"/>
    <dgm:cxn modelId="{C3EDDAB7-8A48-46CA-A7C6-ACCA70D00220}" type="presParOf" srcId="{6C979176-1F5C-497C-AC5A-3C5699D94A5F}" destId="{041BA789-7858-401E-8CC2-73F77940C663}" srcOrd="1" destOrd="0" presId="urn:microsoft.com/office/officeart/2005/8/layout/arrow6"/>
    <dgm:cxn modelId="{BDEC66C7-2AC3-498E-A2C0-73E1D26D0CF4}" type="presParOf" srcId="{6C979176-1F5C-497C-AC5A-3C5699D94A5F}" destId="{BE69E06D-DA62-4D84-B95E-1EECBDE49C8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423B7-7E73-432C-972A-CDB02A6DC119}">
      <dsp:nvSpPr>
        <dsp:cNvPr id="0" name=""/>
        <dsp:cNvSpPr/>
      </dsp:nvSpPr>
      <dsp:spPr>
        <a:xfrm>
          <a:off x="2880330" y="1174"/>
          <a:ext cx="4488911" cy="1849770"/>
        </a:xfrm>
        <a:prstGeom prst="rightArrow">
          <a:avLst>
            <a:gd name="adj1" fmla="val 75000"/>
            <a:gd name="adj2" fmla="val 50000"/>
          </a:avLst>
        </a:prstGeom>
        <a:solidFill>
          <a:srgbClr val="B9E8FF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ts val="26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+mj-ea"/>
              <a:ea typeface="+mj-ea"/>
            </a:rPr>
            <a:t>論壇</a:t>
          </a:r>
          <a:r>
            <a:rPr lang="en-US" altLang="zh-TW" sz="2000" b="1" kern="1200" dirty="0">
              <a:latin typeface="+mj-ea"/>
              <a:ea typeface="+mj-ea"/>
            </a:rPr>
            <a:t>Ⅰ</a:t>
          </a:r>
          <a:r>
            <a:rPr lang="zh-TW" altLang="en-US" sz="2000" b="1" kern="1200" dirty="0">
              <a:latin typeface="+mj-ea"/>
              <a:ea typeface="+mj-ea"/>
            </a:rPr>
            <a:t>探討數學與數學教育的本質的意義</a:t>
          </a:r>
        </a:p>
        <a:p>
          <a:pPr marL="228600" lvl="1" indent="-228600" algn="l" defTabSz="889000">
            <a:lnSpc>
              <a:spcPts val="26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>
              <a:latin typeface="+mj-ea"/>
              <a:ea typeface="+mj-ea"/>
            </a:rPr>
            <a:t>論壇</a:t>
          </a:r>
          <a:r>
            <a:rPr lang="en-US" altLang="zh-TW" sz="2000" b="1" kern="1200" dirty="0">
              <a:latin typeface="+mj-ea"/>
              <a:ea typeface="+mj-ea"/>
            </a:rPr>
            <a:t>Ⅱ</a:t>
          </a:r>
          <a:r>
            <a:rPr lang="zh-TW" altLang="en-US" sz="2000" b="1" kern="1200" dirty="0">
              <a:latin typeface="+mj-ea"/>
              <a:ea typeface="+mj-ea"/>
            </a:rPr>
            <a:t>教學實例發表</a:t>
          </a:r>
          <a:r>
            <a:rPr lang="en-US" altLang="zh-TW" sz="2000" b="1" kern="1200" dirty="0">
              <a:latin typeface="+mj-ea"/>
              <a:ea typeface="+mj-ea"/>
            </a:rPr>
            <a:t>-</a:t>
          </a:r>
          <a:r>
            <a:rPr lang="zh-TW" altLang="en-US" sz="2000" b="1" kern="1200" dirty="0">
              <a:latin typeface="+mj-ea"/>
              <a:ea typeface="+mj-ea"/>
            </a:rPr>
            <a:t>課堂中如何落實素養導向的數學教學</a:t>
          </a:r>
        </a:p>
      </dsp:txBody>
      <dsp:txXfrm>
        <a:off x="2880330" y="232395"/>
        <a:ext cx="3795247" cy="1387328"/>
      </dsp:txXfrm>
    </dsp:sp>
    <dsp:sp modelId="{B69EB15D-BE44-4548-AB06-E5763CD5EAD5}">
      <dsp:nvSpPr>
        <dsp:cNvPr id="0" name=""/>
        <dsp:cNvSpPr/>
      </dsp:nvSpPr>
      <dsp:spPr>
        <a:xfrm>
          <a:off x="3656" y="209632"/>
          <a:ext cx="2992607" cy="1432856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>
              <a:latin typeface="+mj-ea"/>
              <a:ea typeface="+mj-ea"/>
            </a:rPr>
            <a:t>10/20(</a:t>
          </a:r>
          <a:r>
            <a:rPr lang="zh-TW" altLang="en-US" sz="2400" b="1" kern="1200" dirty="0">
              <a:latin typeface="+mj-ea"/>
              <a:ea typeface="+mj-ea"/>
            </a:rPr>
            <a:t>六</a:t>
          </a:r>
          <a:r>
            <a:rPr lang="en-US" altLang="zh-TW" sz="2400" b="1" kern="1200" dirty="0">
              <a:latin typeface="+mj-ea"/>
              <a:ea typeface="+mj-ea"/>
            </a:rPr>
            <a:t>)</a:t>
          </a:r>
        </a:p>
        <a:p>
          <a:pPr lvl="0" algn="ctr" defTabSz="10668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>
              <a:latin typeface="+mj-ea"/>
              <a:ea typeface="+mj-ea"/>
            </a:rPr>
            <a:t>圓桌論壇</a:t>
          </a:r>
        </a:p>
      </dsp:txBody>
      <dsp:txXfrm>
        <a:off x="73602" y="279578"/>
        <a:ext cx="2852715" cy="1292964"/>
      </dsp:txXfrm>
    </dsp:sp>
    <dsp:sp modelId="{ECAA7F55-F91F-4E31-9ECC-BB17EA455BB5}">
      <dsp:nvSpPr>
        <dsp:cNvPr id="0" name=""/>
        <dsp:cNvSpPr/>
      </dsp:nvSpPr>
      <dsp:spPr>
        <a:xfrm>
          <a:off x="2880330" y="1793812"/>
          <a:ext cx="4488911" cy="1424828"/>
        </a:xfrm>
        <a:prstGeom prst="rightArrow">
          <a:avLst>
            <a:gd name="adj1" fmla="val 75000"/>
            <a:gd name="adj2" fmla="val 50000"/>
          </a:avLst>
        </a:prstGeom>
        <a:solidFill>
          <a:srgbClr val="B9E8FF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+mj-ea"/>
              <a:ea typeface="+mj-ea"/>
            </a:rPr>
            <a:t>四</a:t>
          </a:r>
          <a:r>
            <a:rPr lang="zh-TW" altLang="en-US" sz="2000" b="1" kern="1200" dirty="0">
              <a:latin typeface="+mj-ea"/>
              <a:ea typeface="+mj-ea"/>
            </a:rPr>
            <a:t>地素養導向數學教學研討會</a:t>
          </a:r>
        </a:p>
      </dsp:txBody>
      <dsp:txXfrm>
        <a:off x="2880330" y="1971916"/>
        <a:ext cx="3954601" cy="1068621"/>
      </dsp:txXfrm>
    </dsp:sp>
    <dsp:sp modelId="{01D684F8-1C15-4525-9699-020DACD4B4C1}">
      <dsp:nvSpPr>
        <dsp:cNvPr id="0" name=""/>
        <dsp:cNvSpPr/>
      </dsp:nvSpPr>
      <dsp:spPr>
        <a:xfrm>
          <a:off x="3656" y="1879079"/>
          <a:ext cx="2992607" cy="1254294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>
              <a:latin typeface="+mj-ea"/>
              <a:ea typeface="+mj-ea"/>
            </a:rPr>
            <a:t>11/9(</a:t>
          </a:r>
          <a:r>
            <a:rPr lang="zh-TW" altLang="en-US" sz="2400" b="1" kern="1200" dirty="0">
              <a:latin typeface="+mj-ea"/>
              <a:ea typeface="+mj-ea"/>
            </a:rPr>
            <a:t>五</a:t>
          </a:r>
          <a:r>
            <a:rPr lang="en-US" altLang="zh-TW" sz="2400" b="1" kern="1200" dirty="0">
              <a:latin typeface="+mj-ea"/>
              <a:ea typeface="+mj-ea"/>
            </a:rPr>
            <a:t>)11/10(</a:t>
          </a:r>
          <a:r>
            <a:rPr lang="zh-TW" altLang="en-US" sz="2400" b="1" kern="1200" dirty="0">
              <a:latin typeface="+mj-ea"/>
              <a:ea typeface="+mj-ea"/>
            </a:rPr>
            <a:t>六</a:t>
          </a:r>
          <a:r>
            <a:rPr lang="en-US" altLang="zh-TW" sz="2400" b="1" kern="1200" dirty="0">
              <a:latin typeface="+mj-ea"/>
              <a:ea typeface="+mj-ea"/>
            </a:rPr>
            <a:t>)</a:t>
          </a:r>
        </a:p>
        <a:p>
          <a:pPr lvl="0" algn="ctr" defTabSz="10668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>
              <a:latin typeface="+mj-ea"/>
              <a:ea typeface="+mj-ea"/>
            </a:rPr>
            <a:t>研討會</a:t>
          </a:r>
        </a:p>
      </dsp:txBody>
      <dsp:txXfrm>
        <a:off x="64886" y="1940309"/>
        <a:ext cx="2870147" cy="1131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95762-F122-46EF-AD67-63853CABCA2E}">
      <dsp:nvSpPr>
        <dsp:cNvPr id="0" name=""/>
        <dsp:cNvSpPr/>
      </dsp:nvSpPr>
      <dsp:spPr>
        <a:xfrm>
          <a:off x="851772" y="-358385"/>
          <a:ext cx="5895654" cy="3075032"/>
        </a:xfrm>
        <a:prstGeom prst="leftRightRibbon">
          <a:avLst/>
        </a:prstGeom>
        <a:solidFill>
          <a:srgbClr val="006600"/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BA789-7858-401E-8CC2-73F77940C663}">
      <dsp:nvSpPr>
        <dsp:cNvPr id="0" name=""/>
        <dsp:cNvSpPr/>
      </dsp:nvSpPr>
      <dsp:spPr>
        <a:xfrm>
          <a:off x="1559250" y="412695"/>
          <a:ext cx="1945566" cy="115554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+mj-ea"/>
              <a:ea typeface="+mj-ea"/>
            </a:rPr>
            <a:t>上午場</a:t>
          </a:r>
          <a:endParaRPr lang="en-US" altLang="zh-TW" sz="2800" b="1" kern="1200" dirty="0">
            <a:latin typeface="+mj-ea"/>
            <a:ea typeface="+mj-ea"/>
          </a:endParaRPr>
        </a:p>
        <a:p>
          <a:pPr lvl="0" algn="ctr" defTabSz="12446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+mj-ea"/>
              <a:ea typeface="+mj-ea"/>
            </a:rPr>
            <a:t>探討數學教育的本質</a:t>
          </a:r>
          <a:endParaRPr lang="zh-TW" altLang="en-US" sz="2800" b="1" kern="1200" dirty="0">
            <a:latin typeface="+mj-ea"/>
            <a:ea typeface="+mj-ea"/>
          </a:endParaRPr>
        </a:p>
      </dsp:txBody>
      <dsp:txXfrm>
        <a:off x="1559250" y="412695"/>
        <a:ext cx="1945566" cy="1155548"/>
      </dsp:txXfrm>
    </dsp:sp>
    <dsp:sp modelId="{BE69E06D-DA62-4D84-B95E-1EECBDE49C8B}">
      <dsp:nvSpPr>
        <dsp:cNvPr id="0" name=""/>
        <dsp:cNvSpPr/>
      </dsp:nvSpPr>
      <dsp:spPr>
        <a:xfrm>
          <a:off x="3744416" y="951355"/>
          <a:ext cx="2299305" cy="1155548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下午場</a:t>
          </a:r>
          <a:endParaRPr lang="en-US" alt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教學實務分享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44416" y="951355"/>
        <a:ext cx="2299305" cy="1155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2F27-07AC-4B00-9AAD-D0C637DF329A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48CE0-FD9F-45BF-890A-24CCFFF3EE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929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48CE0-FD9F-45BF-890A-24CCFFF3EE2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05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66255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68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638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378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179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2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38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481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345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28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0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98C8576-6BAA-489B-AC7E-0D95C88F9F54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11B6CDB-3266-4E18-8344-3620795CBD78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98C8576-6BAA-489B-AC7E-0D95C88F9F54}" type="datetimeFigureOut">
              <a:rPr lang="zh-TW" altLang="en-US" smtClean="0">
                <a:solidFill>
                  <a:srgbClr val="696464"/>
                </a:solidFill>
              </a:rPr>
              <a:pPr/>
              <a:t>2019/5/14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11B6CDB-3266-4E18-8344-3620795CBD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74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21817889"/>
              </p:ext>
            </p:extLst>
          </p:nvPr>
        </p:nvGraphicFramePr>
        <p:xfrm>
          <a:off x="755576" y="1761660"/>
          <a:ext cx="7488832" cy="34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611560" y="195486"/>
            <a:ext cx="7272808" cy="178510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zh-TW" sz="4400" b="1" cap="none" spc="0" dirty="0" smtClean="0">
                <a:ln/>
                <a:solidFill>
                  <a:srgbClr val="0033CC"/>
                </a:solidFill>
                <a:latin typeface="+mj-ea"/>
                <a:ea typeface="+mj-ea"/>
              </a:rPr>
              <a:t>2018</a:t>
            </a:r>
            <a:r>
              <a:rPr lang="zh-TW" altLang="en-US" sz="4400" b="1" cap="none" spc="0" dirty="0" smtClean="0">
                <a:ln/>
                <a:solidFill>
                  <a:srgbClr val="0033CC"/>
                </a:solidFill>
                <a:latin typeface="+mj-ea"/>
                <a:ea typeface="+mj-ea"/>
              </a:rPr>
              <a:t>年</a:t>
            </a:r>
            <a:r>
              <a:rPr lang="zh-TW" altLang="en-US" sz="4400" b="1" dirty="0">
                <a:ln/>
                <a:solidFill>
                  <a:srgbClr val="0033CC"/>
                </a:solidFill>
                <a:latin typeface="+mj-ea"/>
                <a:ea typeface="+mj-ea"/>
              </a:rPr>
              <a:t> </a:t>
            </a:r>
            <a:r>
              <a:rPr lang="zh-TW" altLang="en-US" sz="4400" b="1" dirty="0" smtClean="0">
                <a:ln/>
                <a:solidFill>
                  <a:srgbClr val="0033CC"/>
                </a:solidFill>
                <a:latin typeface="+mj-ea"/>
                <a:ea typeface="+mj-ea"/>
              </a:rPr>
              <a:t>主題</a:t>
            </a:r>
            <a:endParaRPr lang="en-US" altLang="zh-TW" sz="4400" b="1" dirty="0">
              <a:ln/>
              <a:solidFill>
                <a:srgbClr val="0033CC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6600" b="1" cap="none" spc="0" dirty="0">
                <a:ln/>
                <a:solidFill>
                  <a:srgbClr val="C00000"/>
                </a:solidFill>
                <a:latin typeface="+mj-ea"/>
                <a:ea typeface="+mj-ea"/>
              </a:rPr>
              <a:t>數學素養向前看</a:t>
            </a:r>
          </a:p>
        </p:txBody>
      </p:sp>
    </p:spTree>
    <p:extLst>
      <p:ext uri="{BB962C8B-B14F-4D97-AF65-F5344CB8AC3E}">
        <p14:creationId xmlns:p14="http://schemas.microsoft.com/office/powerpoint/2010/main" val="35631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="" xmlns:a16="http://schemas.microsoft.com/office/drawing/2014/main" id="{B4DE4048-5990-4598-A47A-FC929D47F742}"/>
              </a:ext>
            </a:extLst>
          </p:cNvPr>
          <p:cNvSpPr txBox="1">
            <a:spLocks/>
          </p:cNvSpPr>
          <p:nvPr/>
        </p:nvSpPr>
        <p:spPr>
          <a:xfrm>
            <a:off x="471118" y="123478"/>
            <a:ext cx="8219256" cy="936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D34817"/>
              </a:buClr>
              <a:buSzTx/>
              <a:buNone/>
            </a:pP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10/20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圓桌論壇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spcBef>
                <a:spcPts val="0"/>
              </a:spcBef>
              <a:buClr>
                <a:srgbClr val="D34817"/>
              </a:buClr>
              <a:buSzTx/>
              <a:buNone/>
            </a:pP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下午場 教學實例發表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="" xmlns:a16="http://schemas.microsoft.com/office/drawing/2014/main" id="{B4DE4048-5990-4598-A47A-FC929D47F742}"/>
              </a:ext>
            </a:extLst>
          </p:cNvPr>
          <p:cNvSpPr txBox="1">
            <a:spLocks/>
          </p:cNvSpPr>
          <p:nvPr/>
        </p:nvSpPr>
        <p:spPr>
          <a:xfrm>
            <a:off x="395536" y="1059582"/>
            <a:ext cx="8219256" cy="45349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新北市數學輔導團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85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-9570"/>
            <a:ext cx="9141292" cy="5143500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="" xmlns:a16="http://schemas.microsoft.com/office/drawing/2014/main" id="{B4DE4048-5990-4598-A47A-FC929D47F742}"/>
              </a:ext>
            </a:extLst>
          </p:cNvPr>
          <p:cNvSpPr txBox="1">
            <a:spLocks/>
          </p:cNvSpPr>
          <p:nvPr/>
        </p:nvSpPr>
        <p:spPr>
          <a:xfrm>
            <a:off x="1331640" y="267494"/>
            <a:ext cx="8219256" cy="453498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zh-TW"/>
            </a:defPPr>
            <a:lvl1pPr marL="27432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548640" indent="-228600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/>
            </a:lvl2pPr>
            <a:lvl3pPr marL="822960" indent="-228600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/>
            </a:lvl3pPr>
            <a:lvl4pPr marL="1097280" indent="-228600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/>
            </a:lvl4pPr>
            <a:lvl5pPr marL="1371600" indent="-228600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/>
            </a:lvl5pPr>
            <a:lvl6pPr marL="1645920" indent="-228600">
              <a:spcBef>
                <a:spcPts val="370"/>
              </a:spcBef>
              <a:buClr>
                <a:schemeClr val="accent3"/>
              </a:buClr>
              <a:buChar char="•"/>
              <a:defRPr kumimoji="0" baseline="0"/>
            </a:lvl6pPr>
            <a:lvl7pPr marL="1920240" indent="-228600">
              <a:spcBef>
                <a:spcPts val="370"/>
              </a:spcBef>
              <a:buClr>
                <a:schemeClr val="accent2"/>
              </a:buClr>
              <a:buChar char="•"/>
              <a:defRPr kumimoji="0"/>
            </a:lvl7pPr>
            <a:lvl8pPr marL="2194560" indent="-228600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/>
            </a:lvl8pPr>
            <a:lvl9pPr marL="2468880" indent="-228600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/>
            </a:lvl9pPr>
          </a:lstStyle>
          <a:p>
            <a:r>
              <a:rPr lang="zh-TW" altLang="en-US" dirty="0"/>
              <a:t>宜蘭縣數學輔導團</a:t>
            </a:r>
          </a:p>
        </p:txBody>
      </p:sp>
    </p:spTree>
    <p:extLst>
      <p:ext uri="{BB962C8B-B14F-4D97-AF65-F5344CB8AC3E}">
        <p14:creationId xmlns:p14="http://schemas.microsoft.com/office/powerpoint/2010/main" val="41227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B4DE4048-5990-4598-A47A-FC929D47F742}"/>
              </a:ext>
            </a:extLst>
          </p:cNvPr>
          <p:cNvSpPr txBox="1">
            <a:spLocks/>
          </p:cNvSpPr>
          <p:nvPr/>
        </p:nvSpPr>
        <p:spPr>
          <a:xfrm>
            <a:off x="1331640" y="267494"/>
            <a:ext cx="8219256" cy="45349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清大 林碧珍教授團隊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0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" y="0"/>
            <a:ext cx="9141292" cy="514350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="" xmlns:a16="http://schemas.microsoft.com/office/drawing/2014/main" id="{B4DE4048-5990-4598-A47A-FC929D47F742}"/>
              </a:ext>
            </a:extLst>
          </p:cNvPr>
          <p:cNvSpPr txBox="1">
            <a:spLocks/>
          </p:cNvSpPr>
          <p:nvPr/>
        </p:nvSpPr>
        <p:spPr>
          <a:xfrm>
            <a:off x="1331640" y="267494"/>
            <a:ext cx="8219256" cy="45349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彰師大 施皓耀教授團隊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27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1552697" y="501948"/>
            <a:ext cx="3017949" cy="16801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下午場 綜合座談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吳麗君 院長 主持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15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9F4A858-1663-46EC-96F4-F187390D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68" y="0"/>
            <a:ext cx="9154205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86959E07-B4B8-4B41-BADD-60FEE91AF2FD}"/>
              </a:ext>
            </a:extLst>
          </p:cNvPr>
          <p:cNvSpPr txBox="1">
            <a:spLocks/>
          </p:cNvSpPr>
          <p:nvPr/>
        </p:nvSpPr>
        <p:spPr>
          <a:xfrm>
            <a:off x="3635896" y="411510"/>
            <a:ext cx="8219256" cy="10222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現場與會者回饋熱烈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24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1714500"/>
            <a:ext cx="6094194" cy="3429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922574" cy="22071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395536" y="361486"/>
            <a:ext cx="3816424" cy="1052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4817"/>
              </a:buClr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場外小組討論熱烈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93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1714500"/>
            <a:ext cx="6094194" cy="3429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922574" cy="22071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4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547936" y="339502"/>
            <a:ext cx="3816424" cy="1052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場外交流熱絡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3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1714500"/>
            <a:ext cx="6094194" cy="3429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922574" cy="22071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3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395536" y="361486"/>
            <a:ext cx="3816424" cy="1052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場外交流熱絡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36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1714500"/>
            <a:ext cx="6094194" cy="3429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922574" cy="22071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5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255360" y="483518"/>
            <a:ext cx="3816424" cy="1052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場內場外都非常歡樂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猶如一場久違的盛會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198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6048672" cy="795561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0033CC"/>
                </a:solidFill>
              </a:rPr>
              <a:t>10/20</a:t>
            </a:r>
            <a:r>
              <a:rPr lang="zh-TW" altLang="en-US" b="1" dirty="0" smtClean="0">
                <a:solidFill>
                  <a:srgbClr val="0033CC"/>
                </a:solidFill>
              </a:rPr>
              <a:t> 圓桌論壇</a:t>
            </a:r>
            <a:endParaRPr lang="zh-TW" altLang="en-US" b="1" dirty="0">
              <a:solidFill>
                <a:srgbClr val="0033CC"/>
              </a:solidFill>
            </a:endParaRPr>
          </a:p>
        </p:txBody>
      </p:sp>
      <p:sp>
        <p:nvSpPr>
          <p:cNvPr id="4" name="內容版面配置區 2"/>
          <p:cNvSpPr>
            <a:spLocks noGrp="1"/>
          </p:cNvSpPr>
          <p:nvPr>
            <p:ph sz="quarter" idx="1"/>
          </p:nvPr>
        </p:nvSpPr>
        <p:spPr>
          <a:xfrm>
            <a:off x="467544" y="1013482"/>
            <a:ext cx="8229600" cy="3880526"/>
          </a:xfrm>
        </p:spPr>
        <p:txBody>
          <a:bodyPr>
            <a:noAutofit/>
          </a:bodyPr>
          <a:lstStyle/>
          <a:p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時程安排：</a:t>
            </a:r>
            <a: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10/20(</a:t>
            </a:r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六</a:t>
            </a:r>
            <a: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活動</a:t>
            </a:r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地點</a:t>
            </a:r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：國立臺北教育大學 至善樓 國際會議廳</a:t>
            </a:r>
            <a:endParaRPr lang="en-US" altLang="zh-TW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161776630"/>
              </p:ext>
            </p:extLst>
          </p:nvPr>
        </p:nvGraphicFramePr>
        <p:xfrm>
          <a:off x="755576" y="2445736"/>
          <a:ext cx="7599199" cy="235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9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1714500"/>
            <a:ext cx="6094194" cy="3429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922574" cy="22071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5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395536" y="361486"/>
            <a:ext cx="3816424" cy="1052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拍照板發揮功用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83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5768" cy="5236046"/>
          </a:xfrm>
        </p:spPr>
      </p:pic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395536" y="361486"/>
            <a:ext cx="3816424" cy="1052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素養大家談 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寫下心目中的素養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5"/>
            <a:ext cx="9144001" cy="5145025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395536" y="361486"/>
            <a:ext cx="3816424" cy="105208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素養大家談 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D34817"/>
              </a:buClr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寫下心目中的素養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27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1"/>
          <a:stretch/>
        </p:blipFill>
        <p:spPr>
          <a:xfrm>
            <a:off x="-1420" y="-92546"/>
            <a:ext cx="9141292" cy="5225886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605CC7D5-9690-456B-8B95-CE94EA063F97}"/>
              </a:ext>
            </a:extLst>
          </p:cNvPr>
          <p:cNvSpPr txBox="1">
            <a:spLocks/>
          </p:cNvSpPr>
          <p:nvPr/>
        </p:nvSpPr>
        <p:spPr>
          <a:xfrm>
            <a:off x="459598" y="699542"/>
            <a:ext cx="8219256" cy="13146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全體合影 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為活動劃下句點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5696" y="461248"/>
            <a:ext cx="5328592" cy="1790184"/>
          </a:xfrm>
        </p:spPr>
        <p:txBody>
          <a:bodyPr>
            <a:noAutofit/>
          </a:bodyPr>
          <a:lstStyle/>
          <a:p>
            <a:pPr algn="ctr"/>
            <a:r>
              <a:rPr lang="en-US" altLang="zh-TW" sz="3600" dirty="0" smtClean="0">
                <a:solidFill>
                  <a:schemeClr val="tx1"/>
                </a:solidFill>
              </a:rPr>
              <a:t/>
            </a:r>
            <a:br>
              <a:rPr lang="en-US" altLang="zh-TW" sz="3600" dirty="0" smtClean="0">
                <a:solidFill>
                  <a:schemeClr val="tx1"/>
                </a:solidFill>
              </a:rPr>
            </a:br>
            <a:r>
              <a:rPr lang="zh-TW" altLang="en-US" sz="3600" b="1" dirty="0" smtClean="0">
                <a:solidFill>
                  <a:schemeClr val="tx1"/>
                </a:solidFill>
              </a:rPr>
              <a:t>研究發展</a:t>
            </a:r>
            <a:r>
              <a:rPr lang="en-US" altLang="zh-TW" sz="3600" b="1" dirty="0" smtClean="0">
                <a:solidFill>
                  <a:schemeClr val="tx1"/>
                </a:solidFill>
              </a:rPr>
              <a:t/>
            </a:r>
            <a:br>
              <a:rPr lang="en-US" altLang="zh-TW" sz="3600" b="1" dirty="0" smtClean="0">
                <a:solidFill>
                  <a:schemeClr val="tx1"/>
                </a:solidFill>
              </a:rPr>
            </a:br>
            <a:r>
              <a:rPr lang="zh-TW" altLang="en-US" sz="3600" b="1" dirty="0" smtClean="0">
                <a:solidFill>
                  <a:schemeClr val="tx1"/>
                </a:solidFill>
              </a:rPr>
              <a:t>促進世界教材交流</a:t>
            </a:r>
            <a:r>
              <a:rPr lang="en-US" altLang="zh-TW" sz="3600" b="1" dirty="0" smtClean="0">
                <a:solidFill>
                  <a:schemeClr val="tx1"/>
                </a:solidFill>
              </a:rPr>
              <a:t/>
            </a:r>
            <a:br>
              <a:rPr lang="en-US" altLang="zh-TW" sz="3600" b="1" dirty="0" smtClean="0">
                <a:solidFill>
                  <a:schemeClr val="tx1"/>
                </a:solidFill>
              </a:rPr>
            </a:br>
            <a:r>
              <a:rPr lang="zh-TW" altLang="en-US" sz="3600" b="1" dirty="0" smtClean="0">
                <a:solidFill>
                  <a:schemeClr val="tx1"/>
                </a:solidFill>
              </a:rPr>
              <a:t>提升教材與教育品質</a:t>
            </a:r>
            <a:endParaRPr lang="zh-TW" alt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3E0B93E-181E-460C-91F4-D2D908A36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28076"/>
            <a:ext cx="2880320" cy="25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142F187-3A23-45E8-9DEE-4151686F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-20538"/>
            <a:ext cx="9654789" cy="5164038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0907EFD7-22EB-4F47-B6FC-BF13E906D17D}"/>
              </a:ext>
            </a:extLst>
          </p:cNvPr>
          <p:cNvSpPr txBox="1">
            <a:spLocks/>
          </p:cNvSpPr>
          <p:nvPr/>
        </p:nvSpPr>
        <p:spPr>
          <a:xfrm>
            <a:off x="190939" y="555526"/>
            <a:ext cx="8219256" cy="86849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10/20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圓桌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論壇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林文生理事長 開場致詞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00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="" xmlns:a16="http://schemas.microsoft.com/office/drawing/2014/main" id="{F7732564-A799-4957-9F3F-D9B66D50A3F1}"/>
              </a:ext>
            </a:extLst>
          </p:cNvPr>
          <p:cNvSpPr txBox="1">
            <a:spLocks/>
          </p:cNvSpPr>
          <p:nvPr/>
        </p:nvSpPr>
        <p:spPr>
          <a:xfrm>
            <a:off x="329013" y="-128550"/>
            <a:ext cx="5554960" cy="89756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solidFill>
                  <a:srgbClr val="0033CC"/>
                </a:solidFill>
              </a:rPr>
              <a:t>2018 </a:t>
            </a:r>
            <a:r>
              <a:rPr lang="zh-TW" altLang="en-US" b="1" dirty="0">
                <a:solidFill>
                  <a:srgbClr val="0033CC"/>
                </a:solidFill>
              </a:rPr>
              <a:t>年活動花絮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190939" y="606084"/>
            <a:ext cx="8219256" cy="453498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10/20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圓桌論壇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數學素養向前看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15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195667" y="483518"/>
            <a:ext cx="3449997" cy="16801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上午場 演講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張鎮華教授 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課綱談素養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57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291" cy="5143500"/>
          </a:xfrm>
        </p:spPr>
      </p:pic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195667" y="747564"/>
            <a:ext cx="4232317" cy="16801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游自達 教授 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從自我調整學習觀點談素養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21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10378"/>
            <a:ext cx="9141292" cy="5143500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185899" y="315516"/>
            <a:ext cx="3882045" cy="16801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林永豐教授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從功能性素談數學教學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55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323528" y="483518"/>
            <a:ext cx="3672408" cy="16801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連安青 主任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從小學教師角度談素養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49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4"/>
            <a:ext cx="9153934" cy="5150614"/>
          </a:xfrm>
        </p:spPr>
      </p:pic>
      <p:sp>
        <p:nvSpPr>
          <p:cNvPr id="5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5724128" y="339502"/>
            <a:ext cx="3203848" cy="16801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蔡寶桂組長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從親近數學愛上數學談素養</a:t>
            </a:r>
            <a:endParaRPr lang="en-US" altLang="zh-TW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42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9" y="0"/>
            <a:ext cx="9141291" cy="5143500"/>
          </a:xfrm>
        </p:spPr>
      </p:pic>
      <p:sp>
        <p:nvSpPr>
          <p:cNvPr id="6" name="內容版面配置區 2">
            <a:extLst>
              <a:ext uri="{FF2B5EF4-FFF2-40B4-BE49-F238E27FC236}">
                <a16:creationId xmlns="" xmlns:a16="http://schemas.microsoft.com/office/drawing/2014/main" id="{2B7461A9-E6AD-4EAD-93D1-B83DB049905F}"/>
              </a:ext>
            </a:extLst>
          </p:cNvPr>
          <p:cNvSpPr txBox="1">
            <a:spLocks/>
          </p:cNvSpPr>
          <p:nvPr/>
        </p:nvSpPr>
        <p:spPr>
          <a:xfrm>
            <a:off x="1693352" y="627534"/>
            <a:ext cx="3017949" cy="1080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上午場綜合座談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鍾靜教授 主持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82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</TotalTime>
  <Words>255</Words>
  <Application>Microsoft Office PowerPoint</Application>
  <PresentationFormat>如螢幕大小 (16:9)</PresentationFormat>
  <Paragraphs>56</Paragraphs>
  <Slides>24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26" baseType="lpstr">
      <vt:lpstr>公正</vt:lpstr>
      <vt:lpstr>2_公正</vt:lpstr>
      <vt:lpstr>PowerPoint 簡報</vt:lpstr>
      <vt:lpstr>10/20 圓桌論壇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研究發展 促進世界教材交流 提升教材與教育品質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中華民國教研學會 理監事會議 12-8</dc:title>
  <dc:creator>Microsoft</dc:creator>
  <cp:lastModifiedBy>Microsoft</cp:lastModifiedBy>
  <cp:revision>114</cp:revision>
  <cp:lastPrinted>2018-07-30T06:02:15Z</cp:lastPrinted>
  <dcterms:created xsi:type="dcterms:W3CDTF">2018-07-27T08:04:28Z</dcterms:created>
  <dcterms:modified xsi:type="dcterms:W3CDTF">2019-05-14T10:16:52Z</dcterms:modified>
</cp:coreProperties>
</file>